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
  </p:notesMasterIdLst>
  <p:sldIdLst>
    <p:sldId id="256" r:id="rId2"/>
    <p:sldId id="264" r:id="rId3"/>
    <p:sldId id="269" r:id="rId4"/>
    <p:sldId id="263" r:id="rId5"/>
    <p:sldId id="268" r:id="rId6"/>
  </p:sldIdLst>
  <p:sldSz cx="6858000" cy="9144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265" autoAdjust="0"/>
  </p:normalViewPr>
  <p:slideViewPr>
    <p:cSldViewPr>
      <p:cViewPr>
        <p:scale>
          <a:sx n="100" d="100"/>
          <a:sy n="100" d="100"/>
        </p:scale>
        <p:origin x="-1242" y="265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904" y="-10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nidad%20de%20Analisis\Desktop\respaldo%20junio%202014\Desktop\REPORTES\TRANSPARENCIA\TRANSPARENCIA\GRAFICAS%20GENERALES%20DE%20DETENID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C%20SALVADOR\Downloads\checar\REPORTES\TRANSPARENCIA\GRAFICAS%20GENERALES%20DE%20DETENID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C%20SALVADOR\Downloads\checar\REPORTES\TRANSPARENCIA\GRAFICAS%20PARA%20TT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C%20SALVADOR\Downloads\checar\REPORTES\TRANSPARENCIA\GRAFICAS%20PARA%20TT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C%20SALVADOR\Downloads\checar\REPORTES\TRANSPARENCIA\GRAFICAS%20PARA%20TT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C%20SALVADOR\Downloads\checar\REPORTES\TRANSPARENCIA\GRAFICAS%20PARA%20T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style val="18"/>
  <c:chart>
    <c:autoTitleDeleted val="1"/>
    <c:view3D>
      <c:rAngAx val="1"/>
    </c:view3D>
    <c:plotArea>
      <c:layout/>
      <c:bar3DChart>
        <c:barDir val="col"/>
        <c:grouping val="clustered"/>
        <c:shape val="box"/>
        <c:axId val="53980544"/>
        <c:axId val="54068352"/>
        <c:axId val="0"/>
      </c:bar3DChart>
      <c:catAx>
        <c:axId val="53980544"/>
        <c:scaling>
          <c:orientation val="minMax"/>
        </c:scaling>
        <c:axPos val="b"/>
        <c:majorTickMark val="none"/>
        <c:tickLblPos val="nextTo"/>
        <c:crossAx val="54068352"/>
        <c:crosses val="autoZero"/>
        <c:auto val="1"/>
        <c:lblAlgn val="ctr"/>
        <c:lblOffset val="100"/>
      </c:catAx>
      <c:valAx>
        <c:axId val="54068352"/>
        <c:scaling>
          <c:orientation val="minMax"/>
        </c:scaling>
        <c:delete val="1"/>
        <c:axPos val="l"/>
        <c:numFmt formatCode="General" sourceLinked="1"/>
        <c:majorTickMark val="none"/>
        <c:tickLblPos val="none"/>
        <c:crossAx val="53980544"/>
        <c:crosses val="autoZero"/>
        <c:crossBetween val="between"/>
        <c:majorUnit val="100"/>
      </c:valAx>
    </c:plotArea>
    <c:plotVisOnly val="1"/>
  </c:chart>
  <c:spPr>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style val="18"/>
  <c:chart>
    <c:plotArea>
      <c:layout/>
      <c:barChart>
        <c:barDir val="col"/>
        <c:grouping val="clustered"/>
        <c:ser>
          <c:idx val="0"/>
          <c:order val="0"/>
          <c:tx>
            <c:strRef>
              <c:f>'2014'!$C$260:$C$261</c:f>
              <c:strCache>
                <c:ptCount val="1"/>
                <c:pt idx="0">
                  <c:v>FEMENINO FALTAS</c:v>
                </c:pt>
              </c:strCache>
            </c:strRef>
          </c:tx>
          <c:dLbls>
            <c:showVal val="1"/>
          </c:dLbls>
          <c:cat>
            <c:strRef>
              <c:f>'2014'!$B$278:$B$279</c:f>
              <c:strCache>
                <c:ptCount val="2"/>
                <c:pt idx="0">
                  <c:v>MAYOR DE EDAD</c:v>
                </c:pt>
                <c:pt idx="1">
                  <c:v>MENOR DE EDAD</c:v>
                </c:pt>
              </c:strCache>
            </c:strRef>
          </c:cat>
          <c:val>
            <c:numRef>
              <c:f>'2014'!$C$278:$C$279</c:f>
              <c:numCache>
                <c:formatCode>General</c:formatCode>
                <c:ptCount val="2"/>
                <c:pt idx="0">
                  <c:v>13</c:v>
                </c:pt>
                <c:pt idx="1">
                  <c:v>9</c:v>
                </c:pt>
              </c:numCache>
            </c:numRef>
          </c:val>
        </c:ser>
        <c:ser>
          <c:idx val="1"/>
          <c:order val="1"/>
          <c:tx>
            <c:strRef>
              <c:f>'2014'!$D$260:$D$261</c:f>
              <c:strCache>
                <c:ptCount val="1"/>
                <c:pt idx="0">
                  <c:v>FEMENINO DELITOS</c:v>
                </c:pt>
              </c:strCache>
            </c:strRef>
          </c:tx>
          <c:dLbls>
            <c:showVal val="1"/>
          </c:dLbls>
          <c:cat>
            <c:strRef>
              <c:f>'2014'!$B$278:$B$279</c:f>
              <c:strCache>
                <c:ptCount val="2"/>
                <c:pt idx="0">
                  <c:v>MAYOR DE EDAD</c:v>
                </c:pt>
                <c:pt idx="1">
                  <c:v>MENOR DE EDAD</c:v>
                </c:pt>
              </c:strCache>
            </c:strRef>
          </c:cat>
          <c:val>
            <c:numRef>
              <c:f>'2014'!$D$278:$D$279</c:f>
              <c:numCache>
                <c:formatCode>General</c:formatCode>
                <c:ptCount val="2"/>
                <c:pt idx="0">
                  <c:v>0</c:v>
                </c:pt>
                <c:pt idx="1">
                  <c:v>0</c:v>
                </c:pt>
              </c:numCache>
            </c:numRef>
          </c:val>
        </c:ser>
        <c:ser>
          <c:idx val="2"/>
          <c:order val="2"/>
          <c:tx>
            <c:strRef>
              <c:f>'2014'!$E$260:$E$261</c:f>
              <c:strCache>
                <c:ptCount val="1"/>
                <c:pt idx="0">
                  <c:v>MASCULINO FALTAS </c:v>
                </c:pt>
              </c:strCache>
            </c:strRef>
          </c:tx>
          <c:dLbls>
            <c:showVal val="1"/>
          </c:dLbls>
          <c:cat>
            <c:strRef>
              <c:f>'2014'!$B$278:$B$279</c:f>
              <c:strCache>
                <c:ptCount val="2"/>
                <c:pt idx="0">
                  <c:v>MAYOR DE EDAD</c:v>
                </c:pt>
                <c:pt idx="1">
                  <c:v>MENOR DE EDAD</c:v>
                </c:pt>
              </c:strCache>
            </c:strRef>
          </c:cat>
          <c:val>
            <c:numRef>
              <c:f>'2014'!$E$278:$E$279</c:f>
              <c:numCache>
                <c:formatCode>General</c:formatCode>
                <c:ptCount val="2"/>
                <c:pt idx="0">
                  <c:v>340</c:v>
                </c:pt>
                <c:pt idx="1">
                  <c:v>162</c:v>
                </c:pt>
              </c:numCache>
            </c:numRef>
          </c:val>
        </c:ser>
        <c:ser>
          <c:idx val="3"/>
          <c:order val="3"/>
          <c:tx>
            <c:strRef>
              <c:f>'2014'!$F$260:$F$261</c:f>
              <c:strCache>
                <c:ptCount val="1"/>
                <c:pt idx="0">
                  <c:v>MASCULINO DELITOS</c:v>
                </c:pt>
              </c:strCache>
            </c:strRef>
          </c:tx>
          <c:dLbls>
            <c:showVal val="1"/>
          </c:dLbls>
          <c:cat>
            <c:strRef>
              <c:f>'2014'!$B$278:$B$279</c:f>
              <c:strCache>
                <c:ptCount val="2"/>
                <c:pt idx="0">
                  <c:v>MAYOR DE EDAD</c:v>
                </c:pt>
                <c:pt idx="1">
                  <c:v>MENOR DE EDAD</c:v>
                </c:pt>
              </c:strCache>
            </c:strRef>
          </c:cat>
          <c:val>
            <c:numRef>
              <c:f>'2014'!$F$278:$F$279</c:f>
              <c:numCache>
                <c:formatCode>General</c:formatCode>
                <c:ptCount val="2"/>
                <c:pt idx="0">
                  <c:v>29</c:v>
                </c:pt>
                <c:pt idx="1">
                  <c:v>9</c:v>
                </c:pt>
              </c:numCache>
            </c:numRef>
          </c:val>
        </c:ser>
        <c:overlap val="-20"/>
        <c:axId val="54099328"/>
        <c:axId val="54105216"/>
      </c:barChart>
      <c:catAx>
        <c:axId val="54099328"/>
        <c:scaling>
          <c:orientation val="minMax"/>
        </c:scaling>
        <c:axPos val="b"/>
        <c:tickLblPos val="nextTo"/>
        <c:crossAx val="54105216"/>
        <c:crosses val="autoZero"/>
        <c:auto val="1"/>
        <c:lblAlgn val="ctr"/>
        <c:lblOffset val="100"/>
      </c:catAx>
      <c:valAx>
        <c:axId val="54105216"/>
        <c:scaling>
          <c:orientation val="minMax"/>
        </c:scaling>
        <c:delete val="1"/>
        <c:axPos val="l"/>
        <c:numFmt formatCode="General" sourceLinked="1"/>
        <c:tickLblPos val="none"/>
        <c:crossAx val="54099328"/>
        <c:crosses val="autoZero"/>
        <c:crossBetween val="between"/>
      </c:valAx>
    </c:plotArea>
    <c:legend>
      <c:legendPos val="b"/>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style val="18"/>
  <c:chart>
    <c:title>
      <c:tx>
        <c:rich>
          <a:bodyPr/>
          <a:lstStyle/>
          <a:p>
            <a:pPr>
              <a:defRPr/>
            </a:pPr>
            <a:r>
              <a:rPr lang="es-MX"/>
              <a:t>CLASIFICACIÓN Y CUANTIFICACIÓN </a:t>
            </a:r>
          </a:p>
          <a:p>
            <a:pPr>
              <a:defRPr/>
            </a:pPr>
            <a:r>
              <a:rPr lang="es-MX"/>
              <a:t>POR DE DÍA DE LA SEMANA </a:t>
            </a:r>
          </a:p>
        </c:rich>
      </c:tx>
      <c:layout/>
    </c:title>
    <c:plotArea>
      <c:layout/>
      <c:barChart>
        <c:barDir val="col"/>
        <c:grouping val="clustered"/>
        <c:ser>
          <c:idx val="0"/>
          <c:order val="0"/>
          <c:dLbls>
            <c:showVal val="1"/>
          </c:dLbls>
          <c:cat>
            <c:strRef>
              <c:f>MENSUAL!$B$9:$B$15</c:f>
              <c:strCache>
                <c:ptCount val="7"/>
                <c:pt idx="0">
                  <c:v>LUNES</c:v>
                </c:pt>
                <c:pt idx="1">
                  <c:v>MARTES</c:v>
                </c:pt>
                <c:pt idx="2">
                  <c:v>MIÉRCOLES</c:v>
                </c:pt>
                <c:pt idx="3">
                  <c:v>JUEVES</c:v>
                </c:pt>
                <c:pt idx="4">
                  <c:v>VIERNES</c:v>
                </c:pt>
                <c:pt idx="5">
                  <c:v>SÁBADO</c:v>
                </c:pt>
                <c:pt idx="6">
                  <c:v>DOMINGO</c:v>
                </c:pt>
              </c:strCache>
            </c:strRef>
          </c:cat>
          <c:val>
            <c:numRef>
              <c:f>MENSUAL!$E$9:$E$15</c:f>
              <c:numCache>
                <c:formatCode>General</c:formatCode>
                <c:ptCount val="7"/>
                <c:pt idx="0">
                  <c:v>17</c:v>
                </c:pt>
                <c:pt idx="1">
                  <c:v>8</c:v>
                </c:pt>
                <c:pt idx="2">
                  <c:v>10</c:v>
                </c:pt>
                <c:pt idx="3">
                  <c:v>13</c:v>
                </c:pt>
                <c:pt idx="4">
                  <c:v>15</c:v>
                </c:pt>
                <c:pt idx="5">
                  <c:v>25</c:v>
                </c:pt>
                <c:pt idx="6">
                  <c:v>26</c:v>
                </c:pt>
              </c:numCache>
            </c:numRef>
          </c:val>
        </c:ser>
        <c:axId val="60623488"/>
        <c:axId val="60629376"/>
      </c:barChart>
      <c:catAx>
        <c:axId val="60623488"/>
        <c:scaling>
          <c:orientation val="minMax"/>
        </c:scaling>
        <c:axPos val="b"/>
        <c:numFmt formatCode="General" sourceLinked="1"/>
        <c:majorTickMark val="none"/>
        <c:tickLblPos val="nextTo"/>
        <c:txPr>
          <a:bodyPr rot="-5400000" vert="horz"/>
          <a:lstStyle/>
          <a:p>
            <a:pPr>
              <a:defRPr/>
            </a:pPr>
            <a:endParaRPr lang="es-MX"/>
          </a:p>
        </c:txPr>
        <c:crossAx val="60629376"/>
        <c:crosses val="autoZero"/>
        <c:auto val="1"/>
        <c:lblAlgn val="ctr"/>
        <c:lblOffset val="100"/>
      </c:catAx>
      <c:valAx>
        <c:axId val="60629376"/>
        <c:scaling>
          <c:orientation val="minMax"/>
        </c:scaling>
        <c:delete val="1"/>
        <c:axPos val="l"/>
        <c:numFmt formatCode="General" sourceLinked="1"/>
        <c:tickLblPos val="none"/>
        <c:crossAx val="60623488"/>
        <c:crosses val="autoZero"/>
        <c:crossBetween val="between"/>
      </c:valAx>
    </c:plotArea>
    <c:plotVisOnly val="1"/>
  </c:chart>
  <c:txPr>
    <a:bodyPr/>
    <a:lstStyle/>
    <a:p>
      <a:pPr>
        <a:defRPr sz="1200">
          <a:latin typeface="Arial" pitchFamily="34" charset="0"/>
          <a:cs typeface="Arial" pitchFamily="34" charset="0"/>
        </a:defRPr>
      </a:pPr>
      <a:endParaRPr lang="es-MX"/>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style val="18"/>
  <c:chart>
    <c:title>
      <c:tx>
        <c:rich>
          <a:bodyPr/>
          <a:lstStyle/>
          <a:p>
            <a:pPr>
              <a:defRPr/>
            </a:pPr>
            <a:r>
              <a:rPr lang="es-MX"/>
              <a:t>CLASIFICACIÓN Y CUANTIFICACIÓN </a:t>
            </a:r>
          </a:p>
          <a:p>
            <a:pPr>
              <a:defRPr/>
            </a:pPr>
            <a:r>
              <a:rPr lang="es-MX"/>
              <a:t>POR TIPO DE ACCIDENTES </a:t>
            </a:r>
          </a:p>
        </c:rich>
      </c:tx>
      <c:layout/>
    </c:title>
    <c:plotArea>
      <c:layout>
        <c:manualLayout>
          <c:layoutTarget val="inner"/>
          <c:xMode val="edge"/>
          <c:yMode val="edge"/>
          <c:x val="3.2274815566488285E-2"/>
          <c:y val="0.26752497489193555"/>
          <c:w val="0.95032442315020571"/>
          <c:h val="0.3377288147044285"/>
        </c:manualLayout>
      </c:layout>
      <c:barChart>
        <c:barDir val="col"/>
        <c:grouping val="clustered"/>
        <c:ser>
          <c:idx val="0"/>
          <c:order val="0"/>
          <c:dLbls>
            <c:showVal val="1"/>
          </c:dLbls>
          <c:cat>
            <c:strRef>
              <c:f>MENSUAL!$B$21:$B$29</c:f>
              <c:strCache>
                <c:ptCount val="9"/>
                <c:pt idx="0">
                  <c:v>ALCANCE</c:v>
                </c:pt>
                <c:pt idx="1">
                  <c:v>ATROPELLO</c:v>
                </c:pt>
                <c:pt idx="2">
                  <c:v>CRUCERO</c:v>
                </c:pt>
                <c:pt idx="3">
                  <c:v>DIVERSO</c:v>
                </c:pt>
                <c:pt idx="4">
                  <c:v>ESTRELLAMIENTO</c:v>
                </c:pt>
                <c:pt idx="5">
                  <c:v>FRONTAL</c:v>
                </c:pt>
                <c:pt idx="6">
                  <c:v>LATERAL</c:v>
                </c:pt>
                <c:pt idx="7">
                  <c:v>SALIDA DE CAMINO</c:v>
                </c:pt>
                <c:pt idx="8">
                  <c:v>VOLCADURA</c:v>
                </c:pt>
              </c:strCache>
            </c:strRef>
          </c:cat>
          <c:val>
            <c:numRef>
              <c:f>MENSUAL!$O$21:$O$29</c:f>
              <c:numCache>
                <c:formatCode>General</c:formatCode>
                <c:ptCount val="9"/>
                <c:pt idx="0">
                  <c:v>22</c:v>
                </c:pt>
                <c:pt idx="1">
                  <c:v>8</c:v>
                </c:pt>
                <c:pt idx="2">
                  <c:v>16</c:v>
                </c:pt>
                <c:pt idx="3">
                  <c:v>14</c:v>
                </c:pt>
                <c:pt idx="4">
                  <c:v>19</c:v>
                </c:pt>
                <c:pt idx="5">
                  <c:v>11</c:v>
                </c:pt>
                <c:pt idx="6">
                  <c:v>16</c:v>
                </c:pt>
                <c:pt idx="7">
                  <c:v>5</c:v>
                </c:pt>
                <c:pt idx="8">
                  <c:v>3</c:v>
                </c:pt>
              </c:numCache>
            </c:numRef>
          </c:val>
        </c:ser>
        <c:axId val="60669952"/>
        <c:axId val="60671488"/>
      </c:barChart>
      <c:catAx>
        <c:axId val="60669952"/>
        <c:scaling>
          <c:orientation val="minMax"/>
        </c:scaling>
        <c:axPos val="b"/>
        <c:tickLblPos val="nextTo"/>
        <c:txPr>
          <a:bodyPr rot="-5400000" vert="horz"/>
          <a:lstStyle/>
          <a:p>
            <a:pPr>
              <a:defRPr sz="800"/>
            </a:pPr>
            <a:endParaRPr lang="es-MX"/>
          </a:p>
        </c:txPr>
        <c:crossAx val="60671488"/>
        <c:crosses val="autoZero"/>
        <c:auto val="1"/>
        <c:lblAlgn val="ctr"/>
        <c:lblOffset val="100"/>
      </c:catAx>
      <c:valAx>
        <c:axId val="60671488"/>
        <c:scaling>
          <c:orientation val="minMax"/>
          <c:max val="50"/>
        </c:scaling>
        <c:delete val="1"/>
        <c:axPos val="l"/>
        <c:numFmt formatCode="General" sourceLinked="1"/>
        <c:tickLblPos val="none"/>
        <c:crossAx val="60669952"/>
        <c:crosses val="autoZero"/>
        <c:crossBetween val="between"/>
        <c:majorUnit val="10"/>
      </c:valAx>
    </c:plotArea>
    <c:plotVisOnly val="1"/>
  </c:chart>
  <c:txPr>
    <a:bodyPr/>
    <a:lstStyle/>
    <a:p>
      <a:pPr>
        <a:defRPr sz="1200">
          <a:latin typeface="Arial" pitchFamily="34" charset="0"/>
          <a:cs typeface="Arial" pitchFamily="34" charset="0"/>
        </a:defRPr>
      </a:pPr>
      <a:endParaRPr lang="es-MX"/>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MX"/>
  <c:style val="18"/>
  <c:chart>
    <c:plotArea>
      <c:layout/>
      <c:barChart>
        <c:barDir val="col"/>
        <c:grouping val="clustered"/>
        <c:ser>
          <c:idx val="0"/>
          <c:order val="0"/>
          <c:tx>
            <c:strRef>
              <c:f>MENSUAL!$B$21</c:f>
              <c:strCache>
                <c:ptCount val="1"/>
                <c:pt idx="0">
                  <c:v>ALCANCE</c:v>
                </c:pt>
              </c:strCache>
            </c:strRef>
          </c:tx>
          <c:dLbls>
            <c:showVal val="1"/>
          </c:dLbls>
          <c:cat>
            <c:strRef>
              <c:f>MENSUAL!$I$20:$L$20</c:f>
              <c:strCache>
                <c:ptCount val="4"/>
                <c:pt idx="0">
                  <c:v>TOTAL DE ACCIDENTES</c:v>
                </c:pt>
                <c:pt idx="1">
                  <c:v>ACCIDENTES VIALES CON LESIONADOS</c:v>
                </c:pt>
                <c:pt idx="2">
                  <c:v>CANTIDAD DE LESIONADOS REGISTRADOS</c:v>
                </c:pt>
                <c:pt idx="3">
                  <c:v>MUERTOS</c:v>
                </c:pt>
              </c:strCache>
            </c:strRef>
          </c:cat>
          <c:val>
            <c:numRef>
              <c:f>MENSUAL!$O$21:$R$21</c:f>
              <c:numCache>
                <c:formatCode>General</c:formatCode>
                <c:ptCount val="4"/>
                <c:pt idx="0">
                  <c:v>22</c:v>
                </c:pt>
                <c:pt idx="1">
                  <c:v>9</c:v>
                </c:pt>
                <c:pt idx="2">
                  <c:v>23</c:v>
                </c:pt>
                <c:pt idx="3">
                  <c:v>0</c:v>
                </c:pt>
              </c:numCache>
            </c:numRef>
          </c:val>
        </c:ser>
        <c:ser>
          <c:idx val="1"/>
          <c:order val="1"/>
          <c:tx>
            <c:strRef>
              <c:f>MENSUAL!$B$22</c:f>
              <c:strCache>
                <c:ptCount val="1"/>
                <c:pt idx="0">
                  <c:v>ATROPELLO</c:v>
                </c:pt>
              </c:strCache>
            </c:strRef>
          </c:tx>
          <c:dLbls>
            <c:showVal val="1"/>
          </c:dLbls>
          <c:cat>
            <c:strRef>
              <c:f>MENSUAL!$I$20:$L$20</c:f>
              <c:strCache>
                <c:ptCount val="4"/>
                <c:pt idx="0">
                  <c:v>TOTAL DE ACCIDENTES</c:v>
                </c:pt>
                <c:pt idx="1">
                  <c:v>ACCIDENTES VIALES CON LESIONADOS</c:v>
                </c:pt>
                <c:pt idx="2">
                  <c:v>CANTIDAD DE LESIONADOS REGISTRADOS</c:v>
                </c:pt>
                <c:pt idx="3">
                  <c:v>MUERTOS</c:v>
                </c:pt>
              </c:strCache>
            </c:strRef>
          </c:cat>
          <c:val>
            <c:numRef>
              <c:f>MENSUAL!$O$22:$R$22</c:f>
              <c:numCache>
                <c:formatCode>General</c:formatCode>
                <c:ptCount val="4"/>
                <c:pt idx="0">
                  <c:v>8</c:v>
                </c:pt>
                <c:pt idx="1">
                  <c:v>6</c:v>
                </c:pt>
                <c:pt idx="2">
                  <c:v>6</c:v>
                </c:pt>
                <c:pt idx="3">
                  <c:v>1</c:v>
                </c:pt>
              </c:numCache>
            </c:numRef>
          </c:val>
        </c:ser>
        <c:ser>
          <c:idx val="2"/>
          <c:order val="2"/>
          <c:tx>
            <c:strRef>
              <c:f>MENSUAL!$B$23</c:f>
              <c:strCache>
                <c:ptCount val="1"/>
                <c:pt idx="0">
                  <c:v>CRUCERO</c:v>
                </c:pt>
              </c:strCache>
            </c:strRef>
          </c:tx>
          <c:dLbls>
            <c:showVal val="1"/>
          </c:dLbls>
          <c:cat>
            <c:strRef>
              <c:f>MENSUAL!$I$20:$L$20</c:f>
              <c:strCache>
                <c:ptCount val="4"/>
                <c:pt idx="0">
                  <c:v>TOTAL DE ACCIDENTES</c:v>
                </c:pt>
                <c:pt idx="1">
                  <c:v>ACCIDENTES VIALES CON LESIONADOS</c:v>
                </c:pt>
                <c:pt idx="2">
                  <c:v>CANTIDAD DE LESIONADOS REGISTRADOS</c:v>
                </c:pt>
                <c:pt idx="3">
                  <c:v>MUERTOS</c:v>
                </c:pt>
              </c:strCache>
            </c:strRef>
          </c:cat>
          <c:val>
            <c:numRef>
              <c:f>MENSUAL!$O$23:$R$23</c:f>
              <c:numCache>
                <c:formatCode>General</c:formatCode>
                <c:ptCount val="4"/>
                <c:pt idx="0">
                  <c:v>16</c:v>
                </c:pt>
                <c:pt idx="1">
                  <c:v>5</c:v>
                </c:pt>
                <c:pt idx="2">
                  <c:v>9</c:v>
                </c:pt>
                <c:pt idx="3">
                  <c:v>0</c:v>
                </c:pt>
              </c:numCache>
            </c:numRef>
          </c:val>
        </c:ser>
        <c:ser>
          <c:idx val="3"/>
          <c:order val="3"/>
          <c:tx>
            <c:strRef>
              <c:f>MENSUAL!$B$24</c:f>
              <c:strCache>
                <c:ptCount val="1"/>
                <c:pt idx="0">
                  <c:v>DIVERSO</c:v>
                </c:pt>
              </c:strCache>
            </c:strRef>
          </c:tx>
          <c:dLbls>
            <c:showVal val="1"/>
          </c:dLbls>
          <c:cat>
            <c:strRef>
              <c:f>MENSUAL!$I$20:$L$20</c:f>
              <c:strCache>
                <c:ptCount val="4"/>
                <c:pt idx="0">
                  <c:v>TOTAL DE ACCIDENTES</c:v>
                </c:pt>
                <c:pt idx="1">
                  <c:v>ACCIDENTES VIALES CON LESIONADOS</c:v>
                </c:pt>
                <c:pt idx="2">
                  <c:v>CANTIDAD DE LESIONADOS REGISTRADOS</c:v>
                </c:pt>
                <c:pt idx="3">
                  <c:v>MUERTOS</c:v>
                </c:pt>
              </c:strCache>
            </c:strRef>
          </c:cat>
          <c:val>
            <c:numRef>
              <c:f>MENSUAL!$O$24:$R$24</c:f>
              <c:numCache>
                <c:formatCode>General</c:formatCode>
                <c:ptCount val="4"/>
                <c:pt idx="0">
                  <c:v>14</c:v>
                </c:pt>
                <c:pt idx="1">
                  <c:v>0</c:v>
                </c:pt>
                <c:pt idx="2">
                  <c:v>0</c:v>
                </c:pt>
                <c:pt idx="3">
                  <c:v>0</c:v>
                </c:pt>
              </c:numCache>
            </c:numRef>
          </c:val>
        </c:ser>
        <c:ser>
          <c:idx val="4"/>
          <c:order val="4"/>
          <c:tx>
            <c:strRef>
              <c:f>MENSUAL!$B$25</c:f>
              <c:strCache>
                <c:ptCount val="1"/>
                <c:pt idx="0">
                  <c:v>ESTRELLAMIENTO</c:v>
                </c:pt>
              </c:strCache>
            </c:strRef>
          </c:tx>
          <c:dLbls>
            <c:showVal val="1"/>
          </c:dLbls>
          <c:cat>
            <c:strRef>
              <c:f>MENSUAL!$I$20:$L$20</c:f>
              <c:strCache>
                <c:ptCount val="4"/>
                <c:pt idx="0">
                  <c:v>TOTAL DE ACCIDENTES</c:v>
                </c:pt>
                <c:pt idx="1">
                  <c:v>ACCIDENTES VIALES CON LESIONADOS</c:v>
                </c:pt>
                <c:pt idx="2">
                  <c:v>CANTIDAD DE LESIONADOS REGISTRADOS</c:v>
                </c:pt>
                <c:pt idx="3">
                  <c:v>MUERTOS</c:v>
                </c:pt>
              </c:strCache>
            </c:strRef>
          </c:cat>
          <c:val>
            <c:numRef>
              <c:f>MENSUAL!$O$25:$R$25</c:f>
              <c:numCache>
                <c:formatCode>General</c:formatCode>
                <c:ptCount val="4"/>
                <c:pt idx="0">
                  <c:v>19</c:v>
                </c:pt>
                <c:pt idx="1">
                  <c:v>2</c:v>
                </c:pt>
                <c:pt idx="2">
                  <c:v>4</c:v>
                </c:pt>
                <c:pt idx="3">
                  <c:v>1</c:v>
                </c:pt>
              </c:numCache>
            </c:numRef>
          </c:val>
        </c:ser>
        <c:ser>
          <c:idx val="5"/>
          <c:order val="5"/>
          <c:tx>
            <c:strRef>
              <c:f>MENSUAL!$B$26</c:f>
              <c:strCache>
                <c:ptCount val="1"/>
                <c:pt idx="0">
                  <c:v>FRONTAL</c:v>
                </c:pt>
              </c:strCache>
            </c:strRef>
          </c:tx>
          <c:dLbls>
            <c:showVal val="1"/>
          </c:dLbls>
          <c:cat>
            <c:strRef>
              <c:f>MENSUAL!$I$20:$L$20</c:f>
              <c:strCache>
                <c:ptCount val="4"/>
                <c:pt idx="0">
                  <c:v>TOTAL DE ACCIDENTES</c:v>
                </c:pt>
                <c:pt idx="1">
                  <c:v>ACCIDENTES VIALES CON LESIONADOS</c:v>
                </c:pt>
                <c:pt idx="2">
                  <c:v>CANTIDAD DE LESIONADOS REGISTRADOS</c:v>
                </c:pt>
                <c:pt idx="3">
                  <c:v>MUERTOS</c:v>
                </c:pt>
              </c:strCache>
            </c:strRef>
          </c:cat>
          <c:val>
            <c:numRef>
              <c:f>MENSUAL!$O$26:$R$26</c:f>
              <c:numCache>
                <c:formatCode>General</c:formatCode>
                <c:ptCount val="4"/>
                <c:pt idx="0">
                  <c:v>11</c:v>
                </c:pt>
                <c:pt idx="1">
                  <c:v>4</c:v>
                </c:pt>
                <c:pt idx="2">
                  <c:v>6</c:v>
                </c:pt>
                <c:pt idx="3">
                  <c:v>0</c:v>
                </c:pt>
              </c:numCache>
            </c:numRef>
          </c:val>
        </c:ser>
        <c:ser>
          <c:idx val="6"/>
          <c:order val="6"/>
          <c:tx>
            <c:strRef>
              <c:f>MENSUAL!$B$27</c:f>
              <c:strCache>
                <c:ptCount val="1"/>
                <c:pt idx="0">
                  <c:v>LATERAL</c:v>
                </c:pt>
              </c:strCache>
            </c:strRef>
          </c:tx>
          <c:dLbls>
            <c:showVal val="1"/>
          </c:dLbls>
          <c:cat>
            <c:strRef>
              <c:f>MENSUAL!$I$20:$L$20</c:f>
              <c:strCache>
                <c:ptCount val="4"/>
                <c:pt idx="0">
                  <c:v>TOTAL DE ACCIDENTES</c:v>
                </c:pt>
                <c:pt idx="1">
                  <c:v>ACCIDENTES VIALES CON LESIONADOS</c:v>
                </c:pt>
                <c:pt idx="2">
                  <c:v>CANTIDAD DE LESIONADOS REGISTRADOS</c:v>
                </c:pt>
                <c:pt idx="3">
                  <c:v>MUERTOS</c:v>
                </c:pt>
              </c:strCache>
            </c:strRef>
          </c:cat>
          <c:val>
            <c:numRef>
              <c:f>MENSUAL!$O$27:$R$27</c:f>
              <c:numCache>
                <c:formatCode>General</c:formatCode>
                <c:ptCount val="4"/>
                <c:pt idx="0">
                  <c:v>16</c:v>
                </c:pt>
                <c:pt idx="1">
                  <c:v>5</c:v>
                </c:pt>
                <c:pt idx="2">
                  <c:v>6</c:v>
                </c:pt>
                <c:pt idx="3">
                  <c:v>0</c:v>
                </c:pt>
              </c:numCache>
            </c:numRef>
          </c:val>
        </c:ser>
        <c:ser>
          <c:idx val="7"/>
          <c:order val="7"/>
          <c:tx>
            <c:strRef>
              <c:f>MENSUAL!$B$28</c:f>
              <c:strCache>
                <c:ptCount val="1"/>
                <c:pt idx="0">
                  <c:v>SALIDA DE CAMINO</c:v>
                </c:pt>
              </c:strCache>
            </c:strRef>
          </c:tx>
          <c:dLbls>
            <c:showVal val="1"/>
          </c:dLbls>
          <c:cat>
            <c:strRef>
              <c:f>MENSUAL!$I$20:$L$20</c:f>
              <c:strCache>
                <c:ptCount val="4"/>
                <c:pt idx="0">
                  <c:v>TOTAL DE ACCIDENTES</c:v>
                </c:pt>
                <c:pt idx="1">
                  <c:v>ACCIDENTES VIALES CON LESIONADOS</c:v>
                </c:pt>
                <c:pt idx="2">
                  <c:v>CANTIDAD DE LESIONADOS REGISTRADOS</c:v>
                </c:pt>
                <c:pt idx="3">
                  <c:v>MUERTOS</c:v>
                </c:pt>
              </c:strCache>
            </c:strRef>
          </c:cat>
          <c:val>
            <c:numRef>
              <c:f>MENSUAL!$O$28:$R$28</c:f>
              <c:numCache>
                <c:formatCode>General</c:formatCode>
                <c:ptCount val="4"/>
                <c:pt idx="0">
                  <c:v>5</c:v>
                </c:pt>
                <c:pt idx="1">
                  <c:v>0</c:v>
                </c:pt>
                <c:pt idx="2">
                  <c:v>0</c:v>
                </c:pt>
                <c:pt idx="3">
                  <c:v>0</c:v>
                </c:pt>
              </c:numCache>
            </c:numRef>
          </c:val>
        </c:ser>
        <c:ser>
          <c:idx val="8"/>
          <c:order val="8"/>
          <c:tx>
            <c:strRef>
              <c:f>MENSUAL!$B$29</c:f>
              <c:strCache>
                <c:ptCount val="1"/>
                <c:pt idx="0">
                  <c:v>VOLCADURA</c:v>
                </c:pt>
              </c:strCache>
            </c:strRef>
          </c:tx>
          <c:dLbls>
            <c:showVal val="1"/>
          </c:dLbls>
          <c:cat>
            <c:strRef>
              <c:f>MENSUAL!$I$20:$L$20</c:f>
              <c:strCache>
                <c:ptCount val="4"/>
                <c:pt idx="0">
                  <c:v>TOTAL DE ACCIDENTES</c:v>
                </c:pt>
                <c:pt idx="1">
                  <c:v>ACCIDENTES VIALES CON LESIONADOS</c:v>
                </c:pt>
                <c:pt idx="2">
                  <c:v>CANTIDAD DE LESIONADOS REGISTRADOS</c:v>
                </c:pt>
                <c:pt idx="3">
                  <c:v>MUERTOS</c:v>
                </c:pt>
              </c:strCache>
            </c:strRef>
          </c:cat>
          <c:val>
            <c:numRef>
              <c:f>MENSUAL!$O$29:$R$29</c:f>
              <c:numCache>
                <c:formatCode>General</c:formatCode>
                <c:ptCount val="4"/>
                <c:pt idx="0">
                  <c:v>3</c:v>
                </c:pt>
                <c:pt idx="1">
                  <c:v>1</c:v>
                </c:pt>
                <c:pt idx="2">
                  <c:v>1</c:v>
                </c:pt>
                <c:pt idx="3">
                  <c:v>0</c:v>
                </c:pt>
              </c:numCache>
            </c:numRef>
          </c:val>
        </c:ser>
        <c:ser>
          <c:idx val="9"/>
          <c:order val="9"/>
          <c:tx>
            <c:strRef>
              <c:f>MENSUAL!$B$30</c:f>
              <c:strCache>
                <c:ptCount val="1"/>
                <c:pt idx="0">
                  <c:v>CAIDA DE PERSONA</c:v>
                </c:pt>
              </c:strCache>
            </c:strRef>
          </c:tx>
          <c:cat>
            <c:strRef>
              <c:f>MENSUAL!$I$20:$L$20</c:f>
              <c:strCache>
                <c:ptCount val="4"/>
                <c:pt idx="0">
                  <c:v>TOTAL DE ACCIDENTES</c:v>
                </c:pt>
                <c:pt idx="1">
                  <c:v>ACCIDENTES VIALES CON LESIONADOS</c:v>
                </c:pt>
                <c:pt idx="2">
                  <c:v>CANTIDAD DE LESIONADOS REGISTRADOS</c:v>
                </c:pt>
                <c:pt idx="3">
                  <c:v>MUERTOS</c:v>
                </c:pt>
              </c:strCache>
            </c:strRef>
          </c:cat>
          <c:val>
            <c:numRef>
              <c:f>MENSUAL!$O$30:$R$30</c:f>
              <c:numCache>
                <c:formatCode>General</c:formatCode>
                <c:ptCount val="4"/>
                <c:pt idx="0">
                  <c:v>0</c:v>
                </c:pt>
                <c:pt idx="1">
                  <c:v>0</c:v>
                </c:pt>
                <c:pt idx="3">
                  <c:v>0</c:v>
                </c:pt>
              </c:numCache>
            </c:numRef>
          </c:val>
        </c:ser>
        <c:overlap val="-20"/>
        <c:axId val="60833152"/>
        <c:axId val="60855424"/>
      </c:barChart>
      <c:catAx>
        <c:axId val="60833152"/>
        <c:scaling>
          <c:orientation val="minMax"/>
        </c:scaling>
        <c:axPos val="b"/>
        <c:tickLblPos val="nextTo"/>
        <c:crossAx val="60855424"/>
        <c:crosses val="autoZero"/>
        <c:auto val="1"/>
        <c:lblAlgn val="ctr"/>
        <c:lblOffset val="100"/>
      </c:catAx>
      <c:valAx>
        <c:axId val="60855424"/>
        <c:scaling>
          <c:orientation val="minMax"/>
        </c:scaling>
        <c:delete val="1"/>
        <c:axPos val="l"/>
        <c:numFmt formatCode="General" sourceLinked="1"/>
        <c:tickLblPos val="none"/>
        <c:crossAx val="60833152"/>
        <c:crosses val="autoZero"/>
        <c:crossBetween val="between"/>
      </c:valAx>
    </c:plotArea>
    <c:legend>
      <c:legendPos val="b"/>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MX"/>
  <c:style val="18"/>
  <c:chart>
    <c:autoTitleDeleted val="1"/>
    <c:plotArea>
      <c:layout>
        <c:manualLayout>
          <c:layoutTarget val="inner"/>
          <c:xMode val="edge"/>
          <c:yMode val="edge"/>
          <c:x val="0.27280420197937266"/>
          <c:y val="0"/>
          <c:w val="0.7251245710773796"/>
          <c:h val="0.60412622456912646"/>
        </c:manualLayout>
      </c:layout>
      <c:barChart>
        <c:barDir val="col"/>
        <c:grouping val="clustered"/>
        <c:ser>
          <c:idx val="0"/>
          <c:order val="0"/>
          <c:tx>
            <c:strRef>
              <c:f>MENSUAL!$B$56</c:f>
              <c:strCache>
                <c:ptCount val="1"/>
                <c:pt idx="0">
                  <c:v>SIN DATOS POR HUIDA</c:v>
                </c:pt>
              </c:strCache>
            </c:strRef>
          </c:tx>
          <c:cat>
            <c:strRef>
              <c:f>MENSUAL!$O$55:$R$55</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MENSUAL!$O$56:$R$56</c:f>
              <c:numCache>
                <c:formatCode>General</c:formatCode>
                <c:ptCount val="4"/>
                <c:pt idx="0">
                  <c:v>20</c:v>
                </c:pt>
                <c:pt idx="1">
                  <c:v>6</c:v>
                </c:pt>
                <c:pt idx="2">
                  <c:v>6</c:v>
                </c:pt>
                <c:pt idx="3">
                  <c:v>1</c:v>
                </c:pt>
              </c:numCache>
            </c:numRef>
          </c:val>
        </c:ser>
        <c:ser>
          <c:idx val="1"/>
          <c:order val="1"/>
          <c:tx>
            <c:strRef>
              <c:f>MENSUAL!$B$57</c:f>
              <c:strCache>
                <c:ptCount val="1"/>
                <c:pt idx="0">
                  <c:v>EBRIEDAD COMPLETA</c:v>
                </c:pt>
              </c:strCache>
            </c:strRef>
          </c:tx>
          <c:cat>
            <c:strRef>
              <c:f>MENSUAL!$O$55:$R$55</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MENSUAL!$O$57:$R$57</c:f>
              <c:numCache>
                <c:formatCode>General</c:formatCode>
                <c:ptCount val="4"/>
                <c:pt idx="0">
                  <c:v>16</c:v>
                </c:pt>
                <c:pt idx="1">
                  <c:v>4</c:v>
                </c:pt>
                <c:pt idx="2">
                  <c:v>5</c:v>
                </c:pt>
                <c:pt idx="3">
                  <c:v>0</c:v>
                </c:pt>
              </c:numCache>
            </c:numRef>
          </c:val>
        </c:ser>
        <c:ser>
          <c:idx val="2"/>
          <c:order val="2"/>
          <c:tx>
            <c:strRef>
              <c:f>MENSUAL!$B$58</c:f>
              <c:strCache>
                <c:ptCount val="1"/>
                <c:pt idx="0">
                  <c:v>EBRIEDAD INCOMPLETA</c:v>
                </c:pt>
              </c:strCache>
            </c:strRef>
          </c:tx>
          <c:cat>
            <c:strRef>
              <c:f>MENSUAL!$O$55:$R$55</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MENSUAL!$O$58:$R$58</c:f>
              <c:numCache>
                <c:formatCode>General</c:formatCode>
                <c:ptCount val="4"/>
                <c:pt idx="0">
                  <c:v>10</c:v>
                </c:pt>
                <c:pt idx="1">
                  <c:v>1</c:v>
                </c:pt>
                <c:pt idx="2">
                  <c:v>2</c:v>
                </c:pt>
                <c:pt idx="3">
                  <c:v>0</c:v>
                </c:pt>
              </c:numCache>
            </c:numRef>
          </c:val>
        </c:ser>
        <c:ser>
          <c:idx val="3"/>
          <c:order val="3"/>
          <c:tx>
            <c:strRef>
              <c:f>MENSUAL!$B$59</c:f>
              <c:strCache>
                <c:ptCount val="1"/>
                <c:pt idx="0">
                  <c:v>NO EBRIEDAD</c:v>
                </c:pt>
              </c:strCache>
            </c:strRef>
          </c:tx>
          <c:cat>
            <c:strRef>
              <c:f>MENSUAL!$O$55:$R$55</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MENSUAL!$O$59:$R$59</c:f>
              <c:numCache>
                <c:formatCode>General</c:formatCode>
                <c:ptCount val="4"/>
                <c:pt idx="0">
                  <c:v>68</c:v>
                </c:pt>
                <c:pt idx="1">
                  <c:v>21</c:v>
                </c:pt>
                <c:pt idx="2">
                  <c:v>42</c:v>
                </c:pt>
                <c:pt idx="3">
                  <c:v>1</c:v>
                </c:pt>
              </c:numCache>
            </c:numRef>
          </c:val>
        </c:ser>
        <c:overlap val="-20"/>
        <c:axId val="60998784"/>
        <c:axId val="61000320"/>
      </c:barChart>
      <c:catAx>
        <c:axId val="60998784"/>
        <c:scaling>
          <c:orientation val="minMax"/>
        </c:scaling>
        <c:axPos val="b"/>
        <c:majorTickMark val="none"/>
        <c:tickLblPos val="nextTo"/>
        <c:crossAx val="61000320"/>
        <c:crosses val="autoZero"/>
        <c:auto val="1"/>
        <c:lblAlgn val="ctr"/>
        <c:lblOffset val="100"/>
      </c:catAx>
      <c:valAx>
        <c:axId val="61000320"/>
        <c:scaling>
          <c:orientation val="minMax"/>
        </c:scaling>
        <c:delete val="1"/>
        <c:axPos val="l"/>
        <c:numFmt formatCode="General" sourceLinked="1"/>
        <c:majorTickMark val="none"/>
        <c:tickLblPos val="none"/>
        <c:crossAx val="60998784"/>
        <c:crosses val="autoZero"/>
        <c:crossBetween val="between"/>
      </c:valAx>
      <c:dTable>
        <c:showHorzBorder val="1"/>
        <c:showVertBorder val="1"/>
        <c:showOutline val="1"/>
        <c:showKeys val="1"/>
      </c:dTable>
    </c:plotArea>
    <c:plotVisOnly val="1"/>
  </c:chart>
  <c:txPr>
    <a:bodyPr/>
    <a:lstStyle/>
    <a:p>
      <a:pPr>
        <a:defRPr sz="800">
          <a:latin typeface="Arial" pitchFamily="34" charset="0"/>
          <a:cs typeface="Arial" pitchFamily="34" charset="0"/>
        </a:defRPr>
      </a:pPr>
      <a:endParaRPr lang="es-MX"/>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D1623B-3DFF-434D-B3A7-B89DEF87E96A}" type="datetimeFigureOut">
              <a:rPr lang="es-MX" smtClean="0"/>
              <a:pPr/>
              <a:t>30/04/2015</a:t>
            </a:fld>
            <a:endParaRPr lang="es-MX"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F8E0832-1092-4527-B734-DC4083A18745}" type="slidenum">
              <a:rPr lang="es-MX" smtClean="0"/>
              <a:pPr/>
              <a:t>‹Nº›</a:t>
            </a:fld>
            <a:endParaRPr lang="es-MX" dirty="0"/>
          </a:p>
        </p:txBody>
      </p:sp>
    </p:spTree>
    <p:extLst>
      <p:ext uri="{BB962C8B-B14F-4D97-AF65-F5344CB8AC3E}">
        <p14:creationId xmlns:p14="http://schemas.microsoft.com/office/powerpoint/2010/main" xmlns="" val="199829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197100" y="696913"/>
            <a:ext cx="26162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1F799F5-6343-41DC-AB3F-EAD02F668938}" type="slidenum">
              <a:rPr lang="es-MX" smtClean="0"/>
              <a:pPr/>
              <a:t>1</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F8E0832-1092-4527-B734-DC4083A18745}" type="slidenum">
              <a:rPr lang="es-MX" smtClean="0"/>
              <a:pPr/>
              <a:t>2</a:t>
            </a:fld>
            <a:endParaRPr lang="es-MX"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F8E0832-1092-4527-B734-DC4083A18745}" type="slidenum">
              <a:rPr lang="es-MX" smtClean="0"/>
              <a:pPr/>
              <a:t>3</a:t>
            </a:fld>
            <a:endParaRPr lang="es-MX"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F8E0832-1092-4527-B734-DC4083A18745}" type="slidenum">
              <a:rPr lang="es-MX" smtClean="0"/>
              <a:pPr/>
              <a:t>4</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30/04/2015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30/04/2015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30/04/2015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30/04/2015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D93BD02-C8BD-4257-8E5F-13E51ECBC2CB}" type="datetimeFigureOut">
              <a:rPr lang="es-MX" smtClean="0"/>
              <a:pPr/>
              <a:t>30/04/2015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D93BD02-C8BD-4257-8E5F-13E51ECBC2CB}" type="datetimeFigureOut">
              <a:rPr lang="es-MX" smtClean="0"/>
              <a:pPr/>
              <a:t>30/04/2015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D93BD02-C8BD-4257-8E5F-13E51ECBC2CB}" type="datetimeFigureOut">
              <a:rPr lang="es-MX" smtClean="0"/>
              <a:pPr/>
              <a:t>30/04/2015</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D93BD02-C8BD-4257-8E5F-13E51ECBC2CB}" type="datetimeFigureOut">
              <a:rPr lang="es-MX" smtClean="0"/>
              <a:pPr/>
              <a:t>30/04/2015</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93BD02-C8BD-4257-8E5F-13E51ECBC2CB}" type="datetimeFigureOut">
              <a:rPr lang="es-MX" smtClean="0"/>
              <a:pPr/>
              <a:t>30/04/2015</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93BD02-C8BD-4257-8E5F-13E51ECBC2CB}" type="datetimeFigureOut">
              <a:rPr lang="es-MX" smtClean="0"/>
              <a:pPr/>
              <a:t>30/04/2015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93BD02-C8BD-4257-8E5F-13E51ECBC2CB}" type="datetimeFigureOut">
              <a:rPr lang="es-MX" smtClean="0"/>
              <a:pPr/>
              <a:t>30/04/2015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D93BD02-C8BD-4257-8E5F-13E51ECBC2CB}" type="datetimeFigureOut">
              <a:rPr lang="es-MX" smtClean="0"/>
              <a:pPr/>
              <a:t>30/04/2015</a:t>
            </a:fld>
            <a:endParaRPr lang="es-MX" dirty="0"/>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5B07A98-6FB9-4326-BE28-957112DE2659}"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PORTADA 1.jpg"/>
          <p:cNvPicPr>
            <a:picLocks noChangeAspect="1"/>
          </p:cNvPicPr>
          <p:nvPr/>
        </p:nvPicPr>
        <p:blipFill>
          <a:blip r:embed="rId3" cstate="print"/>
          <a:srcRect l="6688" t="6871" r="3538" b="12075"/>
          <a:stretch>
            <a:fillRect/>
          </a:stretch>
        </p:blipFill>
        <p:spPr>
          <a:xfrm>
            <a:off x="458670" y="285720"/>
            <a:ext cx="6156684" cy="4572032"/>
          </a:xfrm>
          <a:prstGeom prst="rect">
            <a:avLst/>
          </a:prstGeom>
        </p:spPr>
      </p:pic>
      <p:sp>
        <p:nvSpPr>
          <p:cNvPr id="3" name="2 CuadroTexto"/>
          <p:cNvSpPr txBox="1"/>
          <p:nvPr/>
        </p:nvSpPr>
        <p:spPr>
          <a:xfrm>
            <a:off x="4939534" y="8143900"/>
            <a:ext cx="1288879" cy="369332"/>
          </a:xfrm>
          <a:prstGeom prst="rect">
            <a:avLst/>
          </a:prstGeom>
          <a:noFill/>
        </p:spPr>
        <p:txBody>
          <a:bodyPr wrap="none" rtlCol="0">
            <a:spAutoFit/>
          </a:bodyPr>
          <a:lstStyle/>
          <a:p>
            <a:pPr algn="ctr"/>
            <a:r>
              <a:rPr lang="en-US" dirty="0" err="1" smtClean="0"/>
              <a:t>marzo</a:t>
            </a:r>
            <a:r>
              <a:rPr lang="en-US" dirty="0" smtClean="0"/>
              <a:t> 2015</a:t>
            </a:r>
          </a:p>
        </p:txBody>
      </p:sp>
    </p:spTree>
    <p:extLst>
      <p:ext uri="{BB962C8B-B14F-4D97-AF65-F5344CB8AC3E}">
        <p14:creationId xmlns:p14="http://schemas.microsoft.com/office/powerpoint/2010/main" xmlns="" val="1627719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3"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3" cstate="print"/>
          <a:srcRect l="65750" t="31811" r="7475" b="33897"/>
          <a:stretch>
            <a:fillRect/>
          </a:stretch>
        </p:blipFill>
        <p:spPr>
          <a:xfrm>
            <a:off x="285728" y="142844"/>
            <a:ext cx="1285883" cy="1219405"/>
          </a:xfrm>
          <a:prstGeom prst="rect">
            <a:avLst/>
          </a:prstGeom>
        </p:spPr>
      </p:pic>
      <p:sp>
        <p:nvSpPr>
          <p:cNvPr id="6" name="5 Rectángulo"/>
          <p:cNvSpPr/>
          <p:nvPr/>
        </p:nvSpPr>
        <p:spPr>
          <a:xfrm>
            <a:off x="285728" y="1571604"/>
            <a:ext cx="6357982" cy="7109639"/>
          </a:xfrm>
          <a:prstGeom prst="rect">
            <a:avLst/>
          </a:prstGeom>
        </p:spPr>
        <p:txBody>
          <a:bodyPr wrap="square">
            <a:spAutoFit/>
          </a:bodyPr>
          <a:lstStyle/>
          <a:p>
            <a:pPr algn="ctr"/>
            <a:r>
              <a:rPr lang="es-MX" sz="1200" dirty="0" smtClean="0">
                <a:latin typeface="Arial" pitchFamily="34" charset="0"/>
                <a:cs typeface="Arial" pitchFamily="34" charset="0"/>
              </a:rPr>
              <a:t>TRANSPARENCIA</a:t>
            </a:r>
          </a:p>
          <a:p>
            <a:pPr algn="ctr"/>
            <a:r>
              <a:rPr lang="es-MX" sz="1200" dirty="0" smtClean="0">
                <a:latin typeface="Arial" pitchFamily="34" charset="0"/>
                <a:cs typeface="Arial" pitchFamily="34" charset="0"/>
              </a:rPr>
              <a:t>SECRETARIA DE SEGURIDAD PÚBLICA </a:t>
            </a:r>
          </a:p>
          <a:p>
            <a:pPr algn="ctr"/>
            <a:r>
              <a:rPr lang="es-MX" sz="1200" dirty="0" smtClean="0">
                <a:latin typeface="Arial" pitchFamily="34" charset="0"/>
                <a:cs typeface="Arial" pitchFamily="34" charset="0"/>
              </a:rPr>
              <a:t>VIALIDAD Y  TRÁNSITO DE CD. JUÁREZ, NUEVO LEÓN.</a:t>
            </a:r>
          </a:p>
          <a:p>
            <a:pPr algn="ctr"/>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Del mismo Artículo 14 de la referida Ley de Transparencia y Acceso a la Información Pública del Estado de Nuevo León, dice: Además de lo señalado en el artículo 10, los Administraciones Públicas Municipales deberán hacer  pública en su portal de Internet la siguiente información: Pero en su Fracción VII, </a:t>
            </a:r>
          </a:p>
          <a:p>
            <a:pPr algn="just"/>
            <a:endParaRPr lang="es-MX" sz="1200" dirty="0" smtClean="0">
              <a:latin typeface="Arial" pitchFamily="34" charset="0"/>
              <a:cs typeface="Arial" pitchFamily="34" charset="0"/>
            </a:endParaRPr>
          </a:p>
          <a:p>
            <a:r>
              <a:rPr lang="es-MX" sz="1200" b="1" u="sng" dirty="0" smtClean="0">
                <a:latin typeface="Arial" pitchFamily="34" charset="0"/>
                <a:cs typeface="Arial" pitchFamily="34" charset="0"/>
              </a:rPr>
              <a:t>VII.-Estadísticas e indicadores del desempeño de los cuerpos de Seguridad, Tránsito y las demás entidades de la administración municipal;</a:t>
            </a:r>
            <a:r>
              <a:rPr lang="es-MX" sz="1200" b="1" dirty="0" smtClean="0">
                <a:latin typeface="Arial" pitchFamily="34" charset="0"/>
                <a:cs typeface="Arial" pitchFamily="34" charset="0"/>
              </a:rPr>
              <a:t>  Se informa:</a:t>
            </a:r>
          </a:p>
          <a:p>
            <a:endParaRPr lang="es-MX" sz="1200" b="1" dirty="0" smtClean="0">
              <a:latin typeface="Arial" pitchFamily="34" charset="0"/>
              <a:cs typeface="Arial" pitchFamily="34" charset="0"/>
            </a:endParaRPr>
          </a:p>
          <a:p>
            <a:r>
              <a:rPr lang="es-MX" sz="1200" b="1" u="sng" dirty="0" smtClean="0">
                <a:latin typeface="Arial" pitchFamily="34" charset="0"/>
                <a:cs typeface="Arial" pitchFamily="34" charset="0"/>
              </a:rPr>
              <a:t>INDICADORES  EN  CUANTO  A  SEGURIDAD  PÚBLICA  O  DE  POLICÍA </a:t>
            </a:r>
            <a:r>
              <a:rPr lang="es-MX" sz="1200" b="1" u="sng" dirty="0" smtClean="0">
                <a:solidFill>
                  <a:srgbClr val="FF0000"/>
                </a:solidFill>
                <a:latin typeface="Arial" pitchFamily="34" charset="0"/>
                <a:cs typeface="Arial" pitchFamily="34" charset="0"/>
              </a:rPr>
              <a:t>CORRESPONDIENTE  DEL  01  AL  30 DE  MARZO DE  2015.</a:t>
            </a:r>
          </a:p>
          <a:p>
            <a:endParaRPr lang="es-MX" sz="1200" b="1" u="sng" dirty="0" smtClean="0">
              <a:solidFill>
                <a:srgbClr val="FF0000"/>
              </a:solidFill>
              <a:latin typeface="Arial" pitchFamily="34" charset="0"/>
              <a:cs typeface="Arial" pitchFamily="34" charset="0"/>
            </a:endParaRPr>
          </a:p>
          <a:p>
            <a:pPr algn="r"/>
            <a:r>
              <a:rPr lang="es-MX" sz="1200" b="1" u="sng" dirty="0" smtClean="0">
                <a:latin typeface="Arial" pitchFamily="34" charset="0"/>
                <a:cs typeface="Arial" pitchFamily="34" charset="0"/>
              </a:rPr>
              <a:t>DIRECCIÓN DE POLICÍA</a:t>
            </a:r>
          </a:p>
          <a:p>
            <a:pPr algn="r"/>
            <a:endParaRPr lang="es-MX" sz="1200" b="1" dirty="0" smtClean="0">
              <a:latin typeface="Arial" pitchFamily="34" charset="0"/>
              <a:cs typeface="Arial" pitchFamily="34" charset="0"/>
            </a:endParaRPr>
          </a:p>
          <a:p>
            <a:pPr algn="just"/>
            <a:r>
              <a:rPr lang="es-MX" sz="1200" dirty="0" smtClean="0">
                <a:latin typeface="Arial" pitchFamily="34" charset="0"/>
                <a:cs typeface="Arial" pitchFamily="34" charset="0"/>
              </a:rPr>
              <a:t>	Detenciones realizadas debidas a conductas de índoles delictivos y por infracciones administrativas en el mes de marzo clasificadas por rangos de edades y género.</a:t>
            </a: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r>
              <a:rPr lang="es-MX" sz="1200" dirty="0" smtClean="0">
                <a:latin typeface="Arial" pitchFamily="34" charset="0"/>
                <a:cs typeface="Arial" pitchFamily="34" charset="0"/>
              </a:rPr>
              <a:t>.</a:t>
            </a:r>
            <a:endParaRPr lang="es-MX" sz="1200" dirty="0">
              <a:latin typeface="Arial" pitchFamily="34" charset="0"/>
              <a:cs typeface="Arial" pitchFamily="34" charset="0"/>
            </a:endParaRPr>
          </a:p>
        </p:txBody>
      </p:sp>
      <p:graphicFrame>
        <p:nvGraphicFramePr>
          <p:cNvPr id="9" name="11 Gráfico"/>
          <p:cNvGraphicFramePr/>
          <p:nvPr/>
        </p:nvGraphicFramePr>
        <p:xfrm>
          <a:off x="357166" y="5357818"/>
          <a:ext cx="6215106" cy="34290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23 Gráfico"/>
          <p:cNvGraphicFramePr/>
          <p:nvPr/>
        </p:nvGraphicFramePr>
        <p:xfrm>
          <a:off x="357167" y="5429256"/>
          <a:ext cx="6215106" cy="33575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594422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3"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3" cstate="print"/>
          <a:srcRect l="65750" t="31811" r="7475" b="33897"/>
          <a:stretch>
            <a:fillRect/>
          </a:stretch>
        </p:blipFill>
        <p:spPr>
          <a:xfrm>
            <a:off x="285728" y="142844"/>
            <a:ext cx="1285883" cy="1219405"/>
          </a:xfrm>
          <a:prstGeom prst="rect">
            <a:avLst/>
          </a:prstGeom>
        </p:spPr>
      </p:pic>
      <p:sp>
        <p:nvSpPr>
          <p:cNvPr id="115" name="114 Rectángulo"/>
          <p:cNvSpPr/>
          <p:nvPr/>
        </p:nvSpPr>
        <p:spPr>
          <a:xfrm>
            <a:off x="357166" y="1500166"/>
            <a:ext cx="6143668" cy="830997"/>
          </a:xfrm>
          <a:prstGeom prst="rect">
            <a:avLst/>
          </a:prstGeom>
        </p:spPr>
        <p:txBody>
          <a:bodyPr wrap="square">
            <a:spAutoFit/>
          </a:bodyPr>
          <a:lstStyle/>
          <a:p>
            <a:pPr algn="r"/>
            <a:r>
              <a:rPr lang="es-MX" sz="1200" b="1" u="sng" dirty="0" smtClean="0">
                <a:latin typeface="Arial" pitchFamily="34" charset="0"/>
                <a:cs typeface="Arial" pitchFamily="34" charset="0"/>
              </a:rPr>
              <a:t>DIRECCIÓN DE TRÁNSITO</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Índices de accidentes registrados en el mes de marzo 2015. Clasificados por tipos de accidentes.</a:t>
            </a:r>
          </a:p>
        </p:txBody>
      </p:sp>
      <p:sp>
        <p:nvSpPr>
          <p:cNvPr id="14" name="13 CuadroTexto"/>
          <p:cNvSpPr txBox="1"/>
          <p:nvPr/>
        </p:nvSpPr>
        <p:spPr>
          <a:xfrm>
            <a:off x="428604" y="8358214"/>
            <a:ext cx="6143668" cy="646331"/>
          </a:xfrm>
          <a:prstGeom prst="rect">
            <a:avLst/>
          </a:prstGeom>
          <a:noFill/>
        </p:spPr>
        <p:txBody>
          <a:bodyPr wrap="square" rtlCol="0">
            <a:spAutoFit/>
          </a:bodyPr>
          <a:lstStyle/>
          <a:p>
            <a:pPr algn="just"/>
            <a:r>
              <a:rPr lang="es-MX" sz="1200" dirty="0" smtClean="0">
                <a:latin typeface="Arial" pitchFamily="34" charset="0"/>
                <a:cs typeface="Arial" pitchFamily="34" charset="0"/>
              </a:rPr>
              <a:t>	Como podemos apreciar en la gráfica, los días de marzo con mayor incidencia de accidentes registrados fueron desde el día sábado hasta el día lunes  de forma ascendente el domingo con 26 accidentes y descendente hacia el lunes con 17.</a:t>
            </a:r>
          </a:p>
        </p:txBody>
      </p:sp>
      <p:sp>
        <p:nvSpPr>
          <p:cNvPr id="16" name="15 Rectángulo"/>
          <p:cNvSpPr/>
          <p:nvPr/>
        </p:nvSpPr>
        <p:spPr>
          <a:xfrm>
            <a:off x="404664" y="5364088"/>
            <a:ext cx="6048672" cy="28575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428604" y="2428860"/>
            <a:ext cx="6048672" cy="28575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5" name="10 Gráfico"/>
          <p:cNvGraphicFramePr/>
          <p:nvPr/>
        </p:nvGraphicFramePr>
        <p:xfrm>
          <a:off x="428604" y="5357818"/>
          <a:ext cx="6000792" cy="2857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15 Gráfico"/>
          <p:cNvGraphicFramePr/>
          <p:nvPr/>
        </p:nvGraphicFramePr>
        <p:xfrm>
          <a:off x="500042" y="2428861"/>
          <a:ext cx="6000792" cy="2857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59442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3"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3" cstate="print"/>
          <a:srcRect l="65750" t="31811" r="7475" b="33897"/>
          <a:stretch>
            <a:fillRect/>
          </a:stretch>
        </p:blipFill>
        <p:spPr>
          <a:xfrm>
            <a:off x="285728" y="142844"/>
            <a:ext cx="1285883" cy="1219405"/>
          </a:xfrm>
          <a:prstGeom prst="rect">
            <a:avLst/>
          </a:prstGeom>
        </p:spPr>
      </p:pic>
      <p:sp>
        <p:nvSpPr>
          <p:cNvPr id="115" name="114 Rectángulo"/>
          <p:cNvSpPr/>
          <p:nvPr/>
        </p:nvSpPr>
        <p:spPr>
          <a:xfrm>
            <a:off x="357166" y="1500166"/>
            <a:ext cx="6143668" cy="646331"/>
          </a:xfrm>
          <a:prstGeom prst="rect">
            <a:avLst/>
          </a:prstGeom>
        </p:spPr>
        <p:txBody>
          <a:bodyPr wrap="square">
            <a:spAutoFit/>
          </a:bodyPr>
          <a:lstStyle/>
          <a:p>
            <a:pPr algn="r"/>
            <a:r>
              <a:rPr lang="es-MX" sz="1200" b="1" u="sng" dirty="0" smtClean="0">
                <a:latin typeface="Arial" pitchFamily="34" charset="0"/>
                <a:cs typeface="Arial" pitchFamily="34" charset="0"/>
              </a:rPr>
              <a:t>DIRECCIÓN DE TRÁNSITO</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a:t>
            </a:r>
          </a:p>
        </p:txBody>
      </p:sp>
      <p:sp>
        <p:nvSpPr>
          <p:cNvPr id="14" name="13 CuadroTexto"/>
          <p:cNvSpPr txBox="1"/>
          <p:nvPr/>
        </p:nvSpPr>
        <p:spPr>
          <a:xfrm>
            <a:off x="357166" y="7786710"/>
            <a:ext cx="6143668" cy="1200329"/>
          </a:xfrm>
          <a:prstGeom prst="rect">
            <a:avLst/>
          </a:prstGeom>
          <a:noFill/>
        </p:spPr>
        <p:txBody>
          <a:bodyPr wrap="square" rtlCol="0">
            <a:spAutoFit/>
          </a:bodyPr>
          <a:lstStyle/>
          <a:p>
            <a:pPr algn="just"/>
            <a:r>
              <a:rPr lang="es-MX" sz="1200" dirty="0" smtClean="0">
                <a:latin typeface="Arial" pitchFamily="34" charset="0"/>
                <a:cs typeface="Arial" pitchFamily="34" charset="0"/>
              </a:rPr>
              <a:t>	De los accidentes con lesionados indicados en la gráfica, hubo algunos que llegaron a ocasionar hasta 8 lesionados en un solo parte de accidente.</a:t>
            </a:r>
          </a:p>
          <a:p>
            <a:pPr algn="just"/>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Cabe destacar que los sucesos con lesionados y fallecimientos  quedan de oficio a disposición del Ministerio Publico.</a:t>
            </a:r>
          </a:p>
          <a:p>
            <a:pPr algn="just"/>
            <a:endParaRPr lang="es-MX" sz="1200" dirty="0" smtClean="0">
              <a:latin typeface="Arial" pitchFamily="34" charset="0"/>
              <a:cs typeface="Arial" pitchFamily="34" charset="0"/>
            </a:endParaRPr>
          </a:p>
        </p:txBody>
      </p:sp>
      <p:sp>
        <p:nvSpPr>
          <p:cNvPr id="18" name="17 Rectángulo"/>
          <p:cNvSpPr/>
          <p:nvPr/>
        </p:nvSpPr>
        <p:spPr>
          <a:xfrm>
            <a:off x="428604" y="1857356"/>
            <a:ext cx="6048672" cy="571504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13 Gráfico"/>
          <p:cNvGraphicFramePr/>
          <p:nvPr/>
        </p:nvGraphicFramePr>
        <p:xfrm>
          <a:off x="428604" y="1857356"/>
          <a:ext cx="6072230" cy="5715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594422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357166" y="6429389"/>
            <a:ext cx="6143668" cy="2339102"/>
          </a:xfrm>
          <a:prstGeom prst="rect">
            <a:avLst/>
          </a:prstGeom>
          <a:noFill/>
        </p:spPr>
        <p:txBody>
          <a:bodyPr wrap="square" rtlCol="0">
            <a:spAutoFit/>
          </a:bodyPr>
          <a:lstStyle/>
          <a:p>
            <a:pPr algn="just"/>
            <a:r>
              <a:rPr lang="es-MX" sz="1200" dirty="0" smtClean="0">
                <a:latin typeface="Arial" pitchFamily="34" charset="0"/>
                <a:cs typeface="Arial" pitchFamily="34" charset="0"/>
              </a:rPr>
              <a:t>	</a:t>
            </a:r>
            <a:r>
              <a:rPr lang="es-MX" sz="1000" dirty="0" smtClean="0">
                <a:latin typeface="Arial" pitchFamily="34" charset="0"/>
                <a:cs typeface="Arial" pitchFamily="34" charset="0"/>
              </a:rPr>
              <a:t>Llegándose a registrar 32 accidentes con 55 lesionados y 2 muerto de 114 accidentes observados en el mes de marzo 2015.</a:t>
            </a:r>
          </a:p>
          <a:p>
            <a:pPr algn="just"/>
            <a:endParaRPr lang="es-MX" sz="1000" dirty="0" smtClean="0">
              <a:latin typeface="Arial" pitchFamily="34" charset="0"/>
              <a:cs typeface="Arial" pitchFamily="34" charset="0"/>
            </a:endParaRPr>
          </a:p>
          <a:p>
            <a:pPr algn="r"/>
            <a:endParaRPr lang="es-MX" sz="1000" dirty="0" smtClean="0">
              <a:latin typeface="Arial" pitchFamily="34" charset="0"/>
              <a:cs typeface="Arial" pitchFamily="34" charset="0"/>
            </a:endParaRPr>
          </a:p>
          <a:p>
            <a:pPr algn="just"/>
            <a:r>
              <a:rPr lang="es-MX" sz="1000" dirty="0" smtClean="0">
                <a:latin typeface="Arial" pitchFamily="34" charset="0"/>
                <a:cs typeface="Arial" pitchFamily="34" charset="0"/>
              </a:rPr>
              <a:t>	Los cruceros con mayor número de accidentes registrados en el mes de marzo :</a:t>
            </a:r>
          </a:p>
          <a:p>
            <a:pPr algn="just"/>
            <a:r>
              <a:rPr lang="es-MX" sz="1000" dirty="0" smtClean="0">
                <a:latin typeface="Arial" pitchFamily="34" charset="0"/>
                <a:cs typeface="Arial" pitchFamily="34" charset="0"/>
              </a:rPr>
              <a:t>	1° </a:t>
            </a:r>
            <a:r>
              <a:rPr lang="es-MX" sz="1000" dirty="0" err="1" smtClean="0">
                <a:latin typeface="Arial" pitchFamily="34" charset="0"/>
                <a:cs typeface="Arial" pitchFamily="34" charset="0"/>
              </a:rPr>
              <a:t>Carr</a:t>
            </a:r>
            <a:r>
              <a:rPr lang="es-MX" sz="1000" dirty="0" smtClean="0">
                <a:latin typeface="Arial" pitchFamily="34" charset="0"/>
                <a:cs typeface="Arial" pitchFamily="34" charset="0"/>
              </a:rPr>
              <a:t>. Reynosa y San Roque.</a:t>
            </a:r>
          </a:p>
          <a:p>
            <a:pPr algn="just"/>
            <a:r>
              <a:rPr lang="es-MX" sz="1000" dirty="0" smtClean="0">
                <a:latin typeface="Arial" pitchFamily="34" charset="0"/>
                <a:cs typeface="Arial" pitchFamily="34" charset="0"/>
              </a:rPr>
              <a:t>	2° Arturo B. de la Garza y Julio Cisneros.</a:t>
            </a:r>
          </a:p>
          <a:p>
            <a:pPr algn="just"/>
            <a:r>
              <a:rPr lang="es-MX" sz="1000" dirty="0" smtClean="0">
                <a:latin typeface="Arial" pitchFamily="34" charset="0"/>
                <a:cs typeface="Arial" pitchFamily="34" charset="0"/>
              </a:rPr>
              <a:t>	3° Arturo B. de la Garza y Las Torres</a:t>
            </a:r>
          </a:p>
          <a:p>
            <a:pPr algn="just"/>
            <a:r>
              <a:rPr lang="es-MX" sz="1000" dirty="0" smtClean="0">
                <a:latin typeface="Arial" pitchFamily="34" charset="0"/>
                <a:cs typeface="Arial" pitchFamily="34" charset="0"/>
              </a:rPr>
              <a:t>	3° Eloy Cavazos y San Roque</a:t>
            </a:r>
          </a:p>
          <a:p>
            <a:pPr algn="just"/>
            <a:r>
              <a:rPr lang="es-MX" sz="1000" dirty="0" smtClean="0">
                <a:latin typeface="Arial" pitchFamily="34" charset="0"/>
                <a:cs typeface="Arial" pitchFamily="34" charset="0"/>
              </a:rPr>
              <a:t>	5° Paseo de San Juan y Rosa Blanca.</a:t>
            </a:r>
          </a:p>
          <a:p>
            <a:pPr algn="just"/>
            <a:r>
              <a:rPr lang="es-MX" sz="1000" dirty="0" smtClean="0">
                <a:latin typeface="Arial" pitchFamily="34" charset="0"/>
                <a:cs typeface="Arial" pitchFamily="34" charset="0"/>
              </a:rPr>
              <a:t>	</a:t>
            </a:r>
          </a:p>
          <a:p>
            <a:pPr algn="just"/>
            <a:r>
              <a:rPr lang="es-MX" sz="1000" dirty="0" smtClean="0">
                <a:latin typeface="Arial" pitchFamily="34" charset="0"/>
                <a:cs typeface="Arial" pitchFamily="34" charset="0"/>
              </a:rPr>
              <a:t>		</a:t>
            </a:r>
          </a:p>
          <a:p>
            <a:pPr algn="just"/>
            <a:r>
              <a:rPr lang="es-MX" sz="1200" dirty="0" smtClean="0">
                <a:latin typeface="Arial" pitchFamily="34" charset="0"/>
                <a:cs typeface="Arial" pitchFamily="34" charset="0"/>
              </a:rPr>
              <a:t>	</a:t>
            </a:r>
          </a:p>
          <a:p>
            <a:pPr algn="just"/>
            <a:endParaRPr lang="es-MX" sz="1200" dirty="0" smtClean="0">
              <a:latin typeface="Arial" pitchFamily="34" charset="0"/>
              <a:cs typeface="Arial" pitchFamily="34" charset="0"/>
            </a:endParaRPr>
          </a:p>
        </p:txBody>
      </p:sp>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2"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2" cstate="print"/>
          <a:srcRect l="65750" t="31811" r="7475" b="33897"/>
          <a:stretch>
            <a:fillRect/>
          </a:stretch>
        </p:blipFill>
        <p:spPr>
          <a:xfrm>
            <a:off x="285728" y="142844"/>
            <a:ext cx="1285883" cy="1219405"/>
          </a:xfrm>
          <a:prstGeom prst="rect">
            <a:avLst/>
          </a:prstGeom>
        </p:spPr>
      </p:pic>
      <p:sp>
        <p:nvSpPr>
          <p:cNvPr id="11" name="10 CuadroTexto"/>
          <p:cNvSpPr txBox="1"/>
          <p:nvPr/>
        </p:nvSpPr>
        <p:spPr>
          <a:xfrm>
            <a:off x="428604" y="8519726"/>
            <a:ext cx="1143008" cy="338554"/>
          </a:xfrm>
          <a:prstGeom prst="rect">
            <a:avLst/>
          </a:prstGeom>
          <a:noFill/>
        </p:spPr>
        <p:txBody>
          <a:bodyPr wrap="square" rtlCol="0">
            <a:spAutoFit/>
          </a:bodyPr>
          <a:lstStyle/>
          <a:p>
            <a:r>
              <a:rPr lang="es-MX" sz="800" dirty="0" smtClean="0">
                <a:latin typeface="Arial" pitchFamily="34" charset="0"/>
                <a:cs typeface="Arial" pitchFamily="34" charset="0"/>
              </a:rPr>
              <a:t>VGP</a:t>
            </a:r>
          </a:p>
          <a:p>
            <a:r>
              <a:rPr lang="es-MX" sz="800" dirty="0" err="1" smtClean="0">
                <a:latin typeface="Arial" pitchFamily="34" charset="0"/>
                <a:cs typeface="Arial" pitchFamily="34" charset="0"/>
              </a:rPr>
              <a:t>bngc</a:t>
            </a:r>
            <a:r>
              <a:rPr lang="es-MX" sz="800" dirty="0" smtClean="0">
                <a:latin typeface="Arial" pitchFamily="34" charset="0"/>
                <a:cs typeface="Arial" pitchFamily="34" charset="0"/>
              </a:rPr>
              <a:t>*</a:t>
            </a:r>
          </a:p>
        </p:txBody>
      </p:sp>
      <p:sp>
        <p:nvSpPr>
          <p:cNvPr id="10" name="9 Rectángulo"/>
          <p:cNvSpPr/>
          <p:nvPr/>
        </p:nvSpPr>
        <p:spPr>
          <a:xfrm>
            <a:off x="428604" y="1571604"/>
            <a:ext cx="6000792" cy="4786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graphicFrame>
        <p:nvGraphicFramePr>
          <p:cNvPr id="12" name="14 Gráfico"/>
          <p:cNvGraphicFramePr/>
          <p:nvPr/>
        </p:nvGraphicFramePr>
        <p:xfrm>
          <a:off x="428605" y="1643042"/>
          <a:ext cx="6000791" cy="4643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94422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2576</TotalTime>
  <Words>79</Words>
  <Application>Microsoft Office PowerPoint</Application>
  <PresentationFormat>Presentación en pantalla (4:3)</PresentationFormat>
  <Paragraphs>72</Paragraphs>
  <Slides>5</Slides>
  <Notes>4</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Diapositiva 1</vt:lpstr>
      <vt:lpstr>Diapositiva 2</vt:lpstr>
      <vt:lpstr>Diapositiva 3</vt:lpstr>
      <vt:lpstr>Diapositiva 4</vt:lpstr>
      <vt:lpstr>Diapositiva 5</vt:lpstr>
    </vt:vector>
  </TitlesOfParts>
  <Company>Hogar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Junior</dc:creator>
  <cp:lastModifiedBy>luis michel</cp:lastModifiedBy>
  <cp:revision>207</cp:revision>
  <cp:lastPrinted>2013-04-09T01:32:33Z</cp:lastPrinted>
  <dcterms:created xsi:type="dcterms:W3CDTF">2013-05-04T00:53:54Z</dcterms:created>
  <dcterms:modified xsi:type="dcterms:W3CDTF">2015-04-30T21:05:54Z</dcterms:modified>
</cp:coreProperties>
</file>